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00" r:id="rId3"/>
    <p:sldId id="302" r:id="rId4"/>
    <p:sldId id="301" r:id="rId5"/>
    <p:sldId id="304" r:id="rId6"/>
    <p:sldId id="306" r:id="rId7"/>
    <p:sldId id="303" r:id="rId8"/>
    <p:sldId id="295" r:id="rId9"/>
    <p:sldId id="276" r:id="rId10"/>
    <p:sldId id="296" r:id="rId11"/>
    <p:sldId id="266" r:id="rId12"/>
    <p:sldId id="307" r:id="rId13"/>
    <p:sldId id="30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0819"/>
    <a:srgbClr val="98086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99" autoAdjust="0"/>
    <p:restoredTop sz="94660"/>
  </p:normalViewPr>
  <p:slideViewPr>
    <p:cSldViewPr>
      <p:cViewPr varScale="1">
        <p:scale>
          <a:sx n="111" d="100"/>
          <a:sy n="111" d="100"/>
        </p:scale>
        <p:origin x="-16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4A7DB7-2841-42E4-86C3-5BE7BDE2D5A2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A64CF-F132-41C0-BF0C-1E845F857A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507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A64CF-F132-41C0-BF0C-1E845F857A5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523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A64CF-F132-41C0-BF0C-1E845F857A5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887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9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784C103-07A0-43E2-A997-7FDBB259A9E3}" type="slidenum">
              <a:rPr lang="en-GB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2143125" y="685800"/>
            <a:ext cx="2571750" cy="3430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defTabSz="449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8000"/>
              </a:lnSpc>
              <a:buClr>
                <a:srgbClr val="000000"/>
              </a:buClr>
              <a:buSzPct val="100000"/>
              <a:buFont typeface="Arial Cyr" pitchFamily="34" charset="0"/>
              <a:buNone/>
            </a:pPr>
            <a:endParaRPr lang="ru-RU" sz="2400">
              <a:solidFill>
                <a:srgbClr val="FFFFFF"/>
              </a:solidFill>
              <a:latin typeface="Arial Cyr" pitchFamily="34" charset="0"/>
            </a:endParaRP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A64CF-F132-41C0-BF0C-1E845F857A5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43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37770" y="188640"/>
            <a:ext cx="4354709" cy="4392488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7030A0"/>
                </a:solidFill>
              </a:rPr>
              <a:t>Что защитит ребенка от опасностей? </a:t>
            </a:r>
            <a:endParaRPr lang="ru-RU" sz="5400" b="1" i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5157192"/>
            <a:ext cx="7632848" cy="1368152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</a:rPr>
              <a:t>Любовь и </a:t>
            </a:r>
            <a:r>
              <a:rPr lang="ru-RU" sz="3600" b="1" i="1" dirty="0">
                <a:solidFill>
                  <a:srgbClr val="7030A0"/>
                </a:solidFill>
              </a:rPr>
              <a:t>здравый смысл </a:t>
            </a:r>
            <a:endParaRPr lang="ru-RU" sz="3600" b="1" i="1" dirty="0" smtClean="0">
              <a:solidFill>
                <a:srgbClr val="7030A0"/>
              </a:solidFill>
            </a:endParaRPr>
          </a:p>
          <a:p>
            <a:r>
              <a:rPr lang="ru-RU" sz="3600" b="1" i="1" dirty="0" smtClean="0">
                <a:solidFill>
                  <a:srgbClr val="7030A0"/>
                </a:solidFill>
              </a:rPr>
              <a:t>его родителей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28625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4653136"/>
            <a:ext cx="2736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Советы психолога</a:t>
            </a:r>
          </a:p>
        </p:txBody>
      </p:sp>
    </p:spTree>
    <p:extLst>
      <p:ext uri="{BB962C8B-B14F-4D97-AF65-F5344CB8AC3E}">
        <p14:creationId xmlns:p14="http://schemas.microsoft.com/office/powerpoint/2010/main" val="273335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Сетевые геймеры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Популярные игры: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GTA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DOTA, WAR FACE, PANZAR, WORLD OF TANKS, COUNTER-STRIKE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Основная деятельность в игре – криминальная. Убийство человека – основное действие.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Девиз: «Насилие – ключ к успеху в жизни».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Успех = деньги и власть.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Происходит идентификация с компьютерным персонажем, виртуальное Я = идеальному Я игрока.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Эффект ложной самореализации,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негативное взросление.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6792"/>
            <a:ext cx="4032448" cy="2892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449396"/>
            <a:ext cx="220027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524" y="4430346"/>
            <a:ext cx="217170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129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274638"/>
            <a:ext cx="5256584" cy="85010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Интернет-зависимость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0242" name="Picture 2" descr="C:\Documents and Settings\1\Рабочий стол\Краевые мероприятия\Конференция медиа-безопасность\yes.cn.ua_sindrom-otmeny-neizbezhnost-lyubiteley-interneta_1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08964"/>
            <a:ext cx="2857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91880" y="1124744"/>
            <a:ext cx="54726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Интернет-зависимость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проявляется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навязчивой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навигации по сети, привязанностью 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социальным сетям, групповым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играм в режиме реального времени или электронным покупкам.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Физические признаки: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синдром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карпального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канала (туннельное поражение нервных стволов руки, связанное с длительным перенапряжением мышц), сухость в глазах и снижение зрения (поражение защитной оболочки и сетчатки глаза), головные боли по типу мигрени, боли в спине, расстройства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сна, пренебрежение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личной гигиеной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Психологические признаки: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сверхценность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Интернет-сети,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ограничение других способов получения удовольствия и достижения психологического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комфорта, снятие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эмоционального напряжения,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уход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проблем.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04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685800" y="-22225"/>
            <a:ext cx="7772400" cy="1250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defTabSz="449263">
              <a:buClr>
                <a:srgbClr val="333399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Куда можно обратиться за помощью:</a:t>
            </a:r>
            <a:endParaRPr lang="en-GB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-53975" y="803275"/>
            <a:ext cx="9144000" cy="5538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38138" indent="-338138" algn="ctr" defTabSz="449263">
              <a:spcBef>
                <a:spcPts val="700"/>
              </a:spcBef>
              <a:buClr>
                <a:srgbClr val="333399"/>
              </a:buClr>
              <a:buSzPct val="100000"/>
              <a:buFont typeface="Times New Roman" pitchFamily="18" charset="0"/>
              <a:buNone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г. </a:t>
            </a:r>
            <a:r>
              <a:rPr lang="en-GB" sz="24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Краснодар</a:t>
            </a:r>
            <a:r>
              <a:rPr lang="en-GB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, </a:t>
            </a:r>
            <a:r>
              <a:rPr lang="en-GB" sz="24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ул</a:t>
            </a:r>
            <a:r>
              <a:rPr lang="en-GB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. </a:t>
            </a:r>
            <a:r>
              <a:rPr lang="en-GB" sz="24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Московская</a:t>
            </a:r>
            <a:r>
              <a:rPr lang="en-GB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, </a:t>
            </a:r>
            <a:r>
              <a:rPr lang="en-GB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65,</a:t>
            </a:r>
          </a:p>
          <a:p>
            <a:pPr marL="338138" indent="-338138" algn="ctr" defTabSz="449263">
              <a:spcBef>
                <a:spcPts val="700"/>
              </a:spcBef>
              <a:buClr>
                <a:srgbClr val="333399"/>
              </a:buClr>
              <a:buSzPct val="100000"/>
              <a:buFont typeface="Times New Roman" pitchFamily="18" charset="0"/>
              <a:buNone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GB" sz="24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детский</a:t>
            </a:r>
            <a:r>
              <a:rPr lang="en-GB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GB" sz="24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городок</a:t>
            </a:r>
            <a:r>
              <a:rPr lang="en-GB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«</a:t>
            </a:r>
            <a:r>
              <a:rPr lang="en-GB" sz="24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Сказка</a:t>
            </a:r>
            <a:r>
              <a:rPr lang="en-GB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», </a:t>
            </a:r>
          </a:p>
          <a:p>
            <a:pPr marL="338138" indent="-338138" algn="ctr" defTabSz="449263">
              <a:spcBef>
                <a:spcPts val="700"/>
              </a:spcBef>
              <a:buClr>
                <a:srgbClr val="333399"/>
              </a:buClr>
              <a:buSzPct val="100000"/>
              <a:buFont typeface="Times New Roman" pitchFamily="18" charset="0"/>
              <a:buNone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Г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Б</a:t>
            </a: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ОУ </a:t>
            </a:r>
            <a:r>
              <a:rPr lang="en-GB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«</a:t>
            </a:r>
            <a:r>
              <a:rPr lang="en-GB" sz="24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Центр</a:t>
            </a:r>
            <a:r>
              <a:rPr lang="en-GB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GB" sz="24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диагностики</a:t>
            </a:r>
            <a:r>
              <a:rPr lang="en-GB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и </a:t>
            </a:r>
            <a:r>
              <a:rPr lang="en-GB" sz="24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консультирования</a:t>
            </a:r>
            <a:r>
              <a:rPr lang="en-GB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» </a:t>
            </a:r>
          </a:p>
          <a:p>
            <a:pPr marL="338138" indent="-338138" algn="ctr" defTabSz="449263">
              <a:spcBef>
                <a:spcPts val="700"/>
              </a:spcBef>
              <a:buClr>
                <a:srgbClr val="333399"/>
              </a:buClr>
              <a:buSzPct val="100000"/>
              <a:buFont typeface="Times New Roman" pitchFamily="18" charset="0"/>
              <a:buNone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r>
              <a:rPr lang="en-GB" sz="24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Краснодарского</a:t>
            </a:r>
            <a:r>
              <a:rPr lang="en-GB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GB" sz="24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края</a:t>
            </a:r>
            <a:endParaRPr lang="en-GB" sz="2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marL="338138" indent="-338138" algn="ctr" defTabSz="449263">
              <a:spcBef>
                <a:spcPts val="600"/>
              </a:spcBef>
              <a:buClr>
                <a:srgbClr val="333399"/>
              </a:buClr>
              <a:buSzPct val="100000"/>
              <a:buFont typeface="Times New Roman" pitchFamily="18" charset="0"/>
              <a:buNone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r>
              <a:rPr lang="en-GB" sz="24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Тел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ефон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: </a:t>
            </a:r>
            <a:r>
              <a:rPr lang="en-GB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(861)   257-05-26</a:t>
            </a:r>
          </a:p>
          <a:p>
            <a:pPr marL="338138" indent="-338138" algn="ctr" defTabSz="449263">
              <a:spcBef>
                <a:spcPts val="600"/>
              </a:spcBef>
              <a:buClr>
                <a:srgbClr val="333399"/>
              </a:buClr>
              <a:buSzPct val="100000"/>
              <a:buFont typeface="Times New Roman" pitchFamily="18" charset="0"/>
              <a:buNone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E-mail:   </a:t>
            </a:r>
            <a:r>
              <a:rPr lang="en-GB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diagn@bk.ru</a:t>
            </a:r>
          </a:p>
          <a:p>
            <a:pPr marL="338138" indent="-338138" algn="ctr" defTabSz="449263">
              <a:spcBef>
                <a:spcPts val="600"/>
              </a:spcBef>
              <a:buClr>
                <a:srgbClr val="333399"/>
              </a:buClr>
              <a:buSzPct val="100000"/>
              <a:buFont typeface="Times New Roman" pitchFamily="18" charset="0"/>
              <a:buNone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                   «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Специализированная клиническая 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marL="338138" indent="-338138" algn="ctr" defTabSz="449263">
              <a:spcBef>
                <a:spcPts val="600"/>
              </a:spcBef>
              <a:buClr>
                <a:srgbClr val="333399"/>
              </a:buClr>
              <a:buSzPct val="100000"/>
              <a:buFont typeface="Times New Roman" pitchFamily="18" charset="0"/>
              <a:buNone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   психиатрическая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больница № 1»</a:t>
            </a:r>
          </a:p>
          <a:p>
            <a:pPr marL="338138" indent="-338138" algn="ctr" defTabSz="449263">
              <a:spcBef>
                <a:spcPts val="600"/>
              </a:spcBef>
              <a:buClr>
                <a:srgbClr val="333399"/>
              </a:buClr>
              <a:buSzPct val="100000"/>
              <a:buFont typeface="Times New Roman" pitchFamily="18" charset="0"/>
              <a:buNone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Главный 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детский психиатр края	268-55-23</a:t>
            </a:r>
          </a:p>
          <a:p>
            <a:pPr marL="338138" indent="-338138" algn="ctr" defTabSz="449263">
              <a:spcBef>
                <a:spcPts val="600"/>
              </a:spcBef>
              <a:buClr>
                <a:srgbClr val="333399"/>
              </a:buClr>
              <a:buSzPct val="100000"/>
              <a:buFont typeface="Times New Roman" pitchFamily="18" charset="0"/>
              <a:buNone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Кабинет "Телефона доверия"	267-38-21</a:t>
            </a:r>
          </a:p>
          <a:p>
            <a:pPr marL="338138" indent="-338138" algn="ctr" defTabSz="449263">
              <a:spcBef>
                <a:spcPts val="600"/>
              </a:spcBef>
              <a:buClr>
                <a:srgbClr val="333399"/>
              </a:buClr>
              <a:buSzPct val="100000"/>
              <a:buFont typeface="Times New Roman" pitchFamily="18" charset="0"/>
              <a:buNone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Всероссийский телефон доверия 8-800-2000-122   </a:t>
            </a:r>
            <a:endParaRPr lang="en-GB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29700" name="Picture 38" descr="C:\Users\Надежда Николаевна_2\Desktop\ЛОГ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808374"/>
            <a:ext cx="111125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05" y="3212976"/>
            <a:ext cx="169545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5302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106688" cy="2507878"/>
          </a:xfrm>
        </p:spPr>
        <p:txBody>
          <a:bodyPr>
            <a:normAutofit fontScale="90000"/>
          </a:bodyPr>
          <a:lstStyle/>
          <a:p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/>
              <a:t/>
            </a:r>
            <a:br>
              <a:rPr lang="ru-RU" sz="3200" i="1" dirty="0"/>
            </a:b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600" i="1" dirty="0"/>
              <a:t/>
            </a:r>
            <a:br>
              <a:rPr lang="ru-RU" sz="3600" i="1" dirty="0"/>
            </a:br>
            <a:r>
              <a:rPr lang="ru-RU" sz="3100" i="1" dirty="0" smtClean="0">
                <a:solidFill>
                  <a:srgbClr val="B80819"/>
                </a:solidFill>
              </a:rPr>
              <a:t>Открывайте </a:t>
            </a:r>
            <a:r>
              <a:rPr lang="ru-RU" sz="3100" i="1" dirty="0">
                <a:solidFill>
                  <a:srgbClr val="B80819"/>
                </a:solidFill>
              </a:rPr>
              <a:t>каждый день ребенку  свою любовь словом, </a:t>
            </a:r>
            <a:r>
              <a:rPr lang="ru-RU" sz="3100" i="1" dirty="0" smtClean="0">
                <a:solidFill>
                  <a:srgbClr val="B80819"/>
                </a:solidFill>
              </a:rPr>
              <a:t>взглядом, прикосновением.</a:t>
            </a:r>
            <a:endParaRPr lang="ru-RU" sz="3100" i="1" dirty="0">
              <a:solidFill>
                <a:srgbClr val="B8081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273050"/>
            <a:ext cx="5112568" cy="585311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ru-RU" sz="2400" dirty="0" smtClean="0"/>
              <a:t>Научитесь сами справляться со стрессами и не срывайтесь на ребёнка.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Не сравнивайте своего ребенка с другими детьми.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sz="2400" dirty="0"/>
              <a:t>Дом должен быть надёжным и безопасным для ребенка.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Не будьте чересчур требовательным к своему ребенку, у вас тоже бывают неудачи.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Держите правильный баланс между развитием самостоятельности ребенка и оказанием ему помощи. 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Всегда интересуйтесь мнением и чувствами ребенка.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Ребенок должен быть уверен </a:t>
            </a:r>
          </a:p>
          <a:p>
            <a:pPr marL="0" indent="0">
              <a:buNone/>
            </a:pPr>
            <a:r>
              <a:rPr lang="ru-RU" sz="2400" dirty="0" smtClean="0"/>
              <a:t>          на 100 %, что его любят.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780928"/>
            <a:ext cx="3008313" cy="3888432"/>
          </a:xfrm>
        </p:spPr>
        <p:txBody>
          <a:bodyPr>
            <a:normAutofit/>
          </a:bodyPr>
          <a:lstStyle/>
          <a:p>
            <a:endParaRPr lang="ru-RU" sz="2400" b="1" i="1" dirty="0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2780928"/>
            <a:ext cx="2436645" cy="3976000"/>
          </a:xfr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575050" y="332656"/>
            <a:ext cx="5111750" cy="579350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703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139952" y="4365104"/>
            <a:ext cx="4896544" cy="158417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Научите ребёнка  быть осторожным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351599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260648"/>
            <a:ext cx="3008313" cy="5865515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AutoNum type="arabicPeriod"/>
            </a:pPr>
            <a:r>
              <a:rPr lang="ru-RU" sz="2000" dirty="0"/>
              <a:t>Родители – пример ребенку!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Правила безопасности для всех! Выполняйте их сами.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Объясняйте ребенку свои действия, если они идут вразрез с тем, что вы от него требуете. 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Проигрывайте с ребенком различные ситуации.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Расскажите о своем опыте </a:t>
            </a:r>
            <a:r>
              <a:rPr lang="ru-RU" sz="2000" dirty="0"/>
              <a:t>(как успешном так и неуспешном</a:t>
            </a:r>
            <a:r>
              <a:rPr lang="ru-RU" sz="2000" dirty="0" smtClean="0"/>
              <a:t>) попадания в опасные ситуации и как вам удавалось решить свои проблемы .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20688"/>
            <a:ext cx="5400602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004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274638"/>
            <a:ext cx="447484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Почему и куда пропал ребенок?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1600200"/>
            <a:ext cx="4762872" cy="4525963"/>
          </a:xfrm>
        </p:spPr>
        <p:txBody>
          <a:bodyPr/>
          <a:lstStyle/>
          <a:p>
            <a:r>
              <a:rPr lang="ru-RU" dirty="0" smtClean="0"/>
              <a:t>Жажда путешествий и приключений.</a:t>
            </a:r>
          </a:p>
          <a:p>
            <a:r>
              <a:rPr lang="ru-RU" dirty="0" smtClean="0"/>
              <a:t>Ребенок встал в оппозицию.</a:t>
            </a:r>
          </a:p>
          <a:p>
            <a:r>
              <a:rPr lang="ru-RU" dirty="0" smtClean="0"/>
              <a:t>Ребенок боится возвращаться домой.</a:t>
            </a:r>
          </a:p>
          <a:p>
            <a:r>
              <a:rPr lang="ru-RU" dirty="0" smtClean="0"/>
              <a:t>Несчастный случай.</a:t>
            </a:r>
          </a:p>
          <a:p>
            <a:r>
              <a:rPr lang="ru-RU" dirty="0" smtClean="0"/>
              <a:t>Преступление.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3456384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639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8028" y="274638"/>
            <a:ext cx="3044452" cy="258231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Почему вы не говорите с ребенком о сексуальном насилии?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284984"/>
            <a:ext cx="8291264" cy="2841179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000" dirty="0" smtClean="0"/>
              <a:t>Дети редко бывают жертвами сексуального насилия,  с моим ребенком этого не произойдет.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Такое не может произойти в том месте, где мы живём.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Мы не позволяем нашим детям вступать в контакт с незнакомцами.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Мой ребенок недостаточно взрослый для таких разговоров.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Ребенок может напугаться.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Я узнаю, если ему будет угрожать опасность, или что-то подобное произойдёт.</a:t>
            </a:r>
          </a:p>
          <a:p>
            <a:pPr marL="0" indent="0">
              <a:buNone/>
            </a:pPr>
            <a:endParaRPr lang="ru-RU" sz="2000" dirty="0" smtClean="0"/>
          </a:p>
          <a:p>
            <a:pPr marL="457200" indent="-457200">
              <a:buAutoNum type="arabicPeriod"/>
            </a:pP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629"/>
            <a:ext cx="5524500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69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836712"/>
            <a:ext cx="5328592" cy="1440160"/>
          </a:xfrm>
        </p:spPr>
        <p:txBody>
          <a:bodyPr>
            <a:noAutofit/>
          </a:bodyPr>
          <a:lstStyle/>
          <a:p>
            <a:pPr marL="342900" lvl="0" indent="-342900" algn="just">
              <a:spcBef>
                <a:spcPct val="20000"/>
              </a:spcBef>
            </a:pPr>
            <a:r>
              <a:rPr lang="ru-RU" sz="4800" b="1" i="1" dirty="0" smtClean="0">
                <a:solidFill>
                  <a:srgbClr val="7030A0"/>
                </a:solidFill>
              </a:rPr>
              <a:t>Неформалы:</a:t>
            </a:r>
            <a:br>
              <a:rPr lang="ru-RU" sz="4800" b="1" i="1" dirty="0" smtClean="0">
                <a:solidFill>
                  <a:srgbClr val="7030A0"/>
                </a:solidFill>
              </a:rPr>
            </a:br>
            <a:r>
              <a:rPr lang="ru-RU" sz="2400" i="1" dirty="0" err="1" smtClean="0">
                <a:solidFill>
                  <a:srgbClr val="98086F"/>
                </a:solidFill>
                <a:ea typeface="+mn-ea"/>
                <a:cs typeface="+mn-cs"/>
              </a:rPr>
              <a:t>Эмо-киды</a:t>
            </a:r>
            <a:r>
              <a:rPr lang="ru-RU" sz="2400" i="1" dirty="0" smtClean="0">
                <a:solidFill>
                  <a:srgbClr val="98086F"/>
                </a:solidFill>
                <a:ea typeface="+mn-ea"/>
                <a:cs typeface="+mn-cs"/>
              </a:rPr>
              <a:t>,  </a:t>
            </a:r>
            <a:r>
              <a:rPr lang="ru-RU" sz="2400" i="1" dirty="0" smtClean="0">
                <a:solidFill>
                  <a:prstClr val="black"/>
                </a:solidFill>
                <a:ea typeface="+mn-ea"/>
                <a:cs typeface="+mn-cs"/>
              </a:rPr>
              <a:t>Готы, 	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Скинхеды</a:t>
            </a:r>
            <a:r>
              <a:rPr lang="ru-RU" sz="2400" i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400" i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400" i="1" dirty="0" err="1" smtClean="0">
                <a:solidFill>
                  <a:srgbClr val="00B050"/>
                </a:solidFill>
                <a:ea typeface="+mn-ea"/>
                <a:cs typeface="+mn-cs"/>
              </a:rPr>
              <a:t>Толкиенисты</a:t>
            </a:r>
            <a:r>
              <a:rPr lang="ru-RU" sz="2400" i="1" dirty="0" smtClean="0">
                <a:solidFill>
                  <a:srgbClr val="00B050"/>
                </a:solidFill>
                <a:ea typeface="+mn-ea"/>
                <a:cs typeface="+mn-cs"/>
              </a:rPr>
              <a:t>,</a:t>
            </a:r>
            <a:r>
              <a:rPr lang="ru-RU" sz="2400" i="1" dirty="0" smtClean="0">
                <a:solidFill>
                  <a:prstClr val="black"/>
                </a:solidFill>
                <a:ea typeface="+mn-ea"/>
                <a:cs typeface="+mn-cs"/>
              </a:rPr>
              <a:t>	</a:t>
            </a:r>
            <a:r>
              <a:rPr lang="ru-RU" sz="2400" i="1" dirty="0" err="1" smtClean="0">
                <a:solidFill>
                  <a:srgbClr val="FF33CC"/>
                </a:solidFill>
                <a:ea typeface="+mn-ea"/>
                <a:cs typeface="+mn-cs"/>
              </a:rPr>
              <a:t>Гламур</a:t>
            </a:r>
            <a:r>
              <a:rPr lang="ru-RU" sz="2400" i="1" dirty="0" smtClean="0">
                <a:solidFill>
                  <a:prstClr val="black"/>
                </a:solidFill>
                <a:ea typeface="+mn-ea"/>
                <a:cs typeface="+mn-cs"/>
              </a:rPr>
              <a:t>,</a:t>
            </a:r>
            <a:r>
              <a:rPr lang="ru-RU" sz="2400" i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400" i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400" i="1" dirty="0" smtClean="0">
                <a:solidFill>
                  <a:srgbClr val="FF0000"/>
                </a:solidFill>
                <a:ea typeface="+mn-ea"/>
                <a:cs typeface="+mn-cs"/>
              </a:rPr>
              <a:t>Гопники</a:t>
            </a:r>
            <a:r>
              <a:rPr lang="ru-RU" sz="2400" i="1" dirty="0" smtClean="0">
                <a:solidFill>
                  <a:prstClr val="black"/>
                </a:solidFill>
                <a:ea typeface="+mn-ea"/>
                <a:cs typeface="+mn-cs"/>
              </a:rPr>
              <a:t>,	</a:t>
            </a:r>
            <a:r>
              <a:rPr lang="ru-RU" sz="2400" i="1" dirty="0" err="1" smtClean="0">
                <a:solidFill>
                  <a:srgbClr val="7030A0"/>
                </a:solidFill>
                <a:ea typeface="+mn-ea"/>
                <a:cs typeface="+mn-cs"/>
              </a:rPr>
              <a:t>Анимешники</a:t>
            </a:r>
            <a:r>
              <a:rPr lang="ru-RU" sz="2400" i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400" i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2400" i="1" dirty="0" err="1" smtClean="0">
                <a:solidFill>
                  <a:schemeClr val="accent1"/>
                </a:solidFill>
                <a:ea typeface="+mn-ea"/>
                <a:cs typeface="+mn-cs"/>
              </a:rPr>
              <a:t>Растаманы</a:t>
            </a:r>
            <a:r>
              <a:rPr lang="ru-RU" sz="2400" i="1" dirty="0" smtClean="0">
                <a:solidFill>
                  <a:prstClr val="black"/>
                </a:solidFill>
                <a:ea typeface="+mn-ea"/>
                <a:cs typeface="+mn-cs"/>
              </a:rPr>
              <a:t>, 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ea typeface="+mn-ea"/>
                <a:cs typeface="+mn-cs"/>
              </a:rPr>
              <a:t>Рэперы</a:t>
            </a:r>
            <a:r>
              <a:rPr lang="ru-RU" sz="2400" i="1" dirty="0" smtClean="0">
                <a:solidFill>
                  <a:prstClr val="black"/>
                </a:solidFill>
                <a:ea typeface="+mn-ea"/>
                <a:cs typeface="+mn-cs"/>
              </a:rPr>
              <a:t>, 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ea typeface="+mn-ea"/>
                <a:cs typeface="+mn-cs"/>
              </a:rPr>
              <a:t>Панки</a:t>
            </a:r>
            <a:r>
              <a:rPr lang="ru-RU" sz="2400" i="1" dirty="0" smtClean="0">
                <a:solidFill>
                  <a:prstClr val="black"/>
                </a:solidFill>
                <a:ea typeface="+mn-ea"/>
                <a:cs typeface="+mn-cs"/>
              </a:rPr>
              <a:t>, </a:t>
            </a:r>
            <a:r>
              <a:rPr lang="ru-RU" sz="2400" i="1" dirty="0" smtClean="0">
                <a:solidFill>
                  <a:srgbClr val="FF0000"/>
                </a:solidFill>
                <a:ea typeface="+mn-ea"/>
                <a:cs typeface="+mn-cs"/>
              </a:rPr>
              <a:t>Футбольные	фанаты…</a:t>
            </a:r>
            <a:r>
              <a:rPr lang="ru-RU" sz="2400" i="1" dirty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ru-RU" sz="2400" i="1" dirty="0">
                <a:solidFill>
                  <a:srgbClr val="FF0000"/>
                </a:solidFill>
                <a:ea typeface="+mn-ea"/>
                <a:cs typeface="+mn-cs"/>
              </a:rPr>
            </a:b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852936"/>
            <a:ext cx="8219256" cy="3273227"/>
          </a:xfrm>
        </p:spPr>
        <p:txBody>
          <a:bodyPr>
            <a:noAutofit/>
          </a:bodyPr>
          <a:lstStyle/>
          <a:p>
            <a:r>
              <a:rPr lang="ru-RU" sz="2400" dirty="0" smtClean="0"/>
              <a:t>Не паникуйте и не запрещайте  всё, что связано с субкультурой.</a:t>
            </a:r>
          </a:p>
          <a:p>
            <a:r>
              <a:rPr lang="ru-RU" sz="2400" dirty="0" smtClean="0"/>
              <a:t>Постарайтесь побольше узнать от ребёнка о данной субкультуре и чем она его привлекает.</a:t>
            </a:r>
          </a:p>
          <a:p>
            <a:r>
              <a:rPr lang="ru-RU" sz="2400" dirty="0" smtClean="0"/>
              <a:t>Чем чаще вы будете утверждать, «что это пройдёт», тем больше он будет доказывать, что это навсегда.</a:t>
            </a:r>
          </a:p>
          <a:p>
            <a:r>
              <a:rPr lang="ru-RU" sz="2400" dirty="0" smtClean="0"/>
              <a:t>Побуждайте к занятиям творчеством, спортом.</a:t>
            </a:r>
          </a:p>
          <a:p>
            <a:r>
              <a:rPr lang="ru-RU" sz="2400" dirty="0" smtClean="0"/>
              <a:t>Помните, что «уход в неформалы»  - это способ самовыражения подростка.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295232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211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7030A0"/>
                </a:solidFill>
              </a:rPr>
              <a:t>Что делать, если над ребенком издеваются в школе?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 algn="just">
              <a:buFont typeface="Arial" pitchFamily="34" charset="0"/>
              <a:buAutoNum type="arabicPeriod"/>
            </a:pPr>
            <a:r>
              <a:rPr lang="ru-RU" dirty="0"/>
              <a:t>Разговор с учителем, школьным психологом, администрацией школы.</a:t>
            </a:r>
          </a:p>
          <a:p>
            <a:pPr marL="514350" indent="-514350" algn="just">
              <a:buFont typeface="Arial" pitchFamily="34" charset="0"/>
              <a:buAutoNum type="arabicPeriod"/>
            </a:pPr>
            <a:r>
              <a:rPr lang="ru-RU" dirty="0"/>
              <a:t>Лучше не брать на первый разговор с учителем ребенка. </a:t>
            </a:r>
          </a:p>
          <a:p>
            <a:pPr marL="514350" indent="-514350" algn="just">
              <a:buFont typeface="Arial" pitchFamily="34" charset="0"/>
              <a:buAutoNum type="arabicPeriod"/>
            </a:pPr>
            <a:r>
              <a:rPr lang="ru-RU" dirty="0" smtClean="0"/>
              <a:t>Поговорить </a:t>
            </a:r>
            <a:r>
              <a:rPr lang="ru-RU" dirty="0"/>
              <a:t>с родителями детей, издевающихся над ребенком. </a:t>
            </a:r>
          </a:p>
          <a:p>
            <a:pPr marL="514350" indent="-514350" algn="just">
              <a:buAutoNum type="arabicPeriod"/>
            </a:pPr>
            <a:r>
              <a:rPr lang="ru-RU" dirty="0" smtClean="0"/>
              <a:t>Поговорить </a:t>
            </a:r>
            <a:r>
              <a:rPr lang="ru-RU" dirty="0"/>
              <a:t>с самими детьми. </a:t>
            </a:r>
          </a:p>
          <a:p>
            <a:pPr marL="514350" indent="-514350">
              <a:buAutoNum type="arabicPeriod"/>
            </a:pPr>
            <a:r>
              <a:rPr lang="ru-RU" dirty="0" smtClean="0"/>
              <a:t>Обучение </a:t>
            </a:r>
            <a:r>
              <a:rPr lang="ru-RU" dirty="0"/>
              <a:t>ребенка умению постоять за себя – как в физическом, так и в моральном плане. </a:t>
            </a:r>
          </a:p>
          <a:p>
            <a:pPr marL="514350" indent="-514350">
              <a:buAutoNum type="arabicPeriod"/>
            </a:pPr>
            <a:r>
              <a:rPr lang="ru-RU" dirty="0"/>
              <a:t>Разбор ситуации совместно со всеми её участниками и учителем без наказаний или дальнейших обвинений.</a:t>
            </a:r>
          </a:p>
          <a:p>
            <a:endParaRPr lang="ru-RU" dirty="0"/>
          </a:p>
          <a:p>
            <a:endParaRPr lang="ru-RU" dirty="0"/>
          </a:p>
          <a:p>
            <a:pPr marL="514350" indent="-514350" algn="just">
              <a:buAutoNum type="arabicPeriod"/>
            </a:pP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99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116632"/>
            <a:ext cx="3970784" cy="130100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Ох уж этот Интернет!...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1484784"/>
            <a:ext cx="4474840" cy="5112568"/>
          </a:xfrm>
        </p:spPr>
        <p:txBody>
          <a:bodyPr>
            <a:noAutofit/>
          </a:bodyPr>
          <a:lstStyle/>
          <a:p>
            <a:r>
              <a:rPr lang="ru-RU" sz="2000" dirty="0"/>
              <a:t> Реклама алкоголя (особенно сладких коктейльных напитков), </a:t>
            </a:r>
            <a:r>
              <a:rPr lang="ru-RU" sz="2000" dirty="0" smtClean="0"/>
              <a:t>табака</a:t>
            </a:r>
            <a:r>
              <a:rPr lang="ru-RU" sz="2000" dirty="0"/>
              <a:t>.</a:t>
            </a:r>
          </a:p>
          <a:p>
            <a:r>
              <a:rPr lang="ru-RU" sz="2000" dirty="0"/>
              <a:t>Сайты самоубийц, суицидальное поведение формируется согласно «эффекту Вертера».</a:t>
            </a:r>
          </a:p>
          <a:p>
            <a:r>
              <a:rPr lang="ru-RU" sz="2000" dirty="0"/>
              <a:t>Сайты, призывающие к экстремизму, расизму. </a:t>
            </a:r>
            <a:endParaRPr lang="ru-RU" sz="2000" dirty="0" smtClean="0"/>
          </a:p>
          <a:p>
            <a:r>
              <a:rPr lang="ru-RU" sz="2000" dirty="0" smtClean="0"/>
              <a:t>Сайты субкультур.</a:t>
            </a:r>
            <a:endParaRPr lang="ru-RU" sz="2000" dirty="0"/>
          </a:p>
          <a:p>
            <a:r>
              <a:rPr lang="ru-RU" sz="2000" dirty="0"/>
              <a:t>Порнографические сайты, пропаганда сексуальных отклонений</a:t>
            </a:r>
            <a:r>
              <a:rPr lang="ru-RU" sz="2000" dirty="0" smtClean="0"/>
              <a:t>.  </a:t>
            </a:r>
            <a:endParaRPr lang="ru-RU" sz="2000" dirty="0"/>
          </a:p>
          <a:p>
            <a:r>
              <a:rPr lang="ru-RU" sz="2000" dirty="0"/>
              <a:t>Распространение ложных учений, информации от религиозных сект.</a:t>
            </a:r>
          </a:p>
          <a:p>
            <a:r>
              <a:rPr lang="ru-RU" sz="2000" dirty="0"/>
              <a:t>Пропаганда </a:t>
            </a:r>
            <a:r>
              <a:rPr lang="ru-RU" sz="2000" dirty="0" smtClean="0"/>
              <a:t>криминального </a:t>
            </a:r>
            <a:r>
              <a:rPr lang="ru-RU" sz="2000" dirty="0"/>
              <a:t>образа жизни в компьютерных играх</a:t>
            </a:r>
            <a:r>
              <a:rPr lang="ru-RU" sz="2000" dirty="0" smtClean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3" y="404664"/>
            <a:ext cx="4286250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4653136"/>
            <a:ext cx="34442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Экранная </a:t>
            </a:r>
            <a:r>
              <a:rPr lang="ru-RU" sz="2400" dirty="0" smtClean="0"/>
              <a:t>зависимость – </a:t>
            </a:r>
          </a:p>
          <a:p>
            <a:r>
              <a:rPr lang="ru-RU" sz="2400" dirty="0" smtClean="0"/>
              <a:t>изменение восприятия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7365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Интернет-субкультуры без культуры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использование нового языка, с точки зрения классической орфографии и стилистики, изобилующего ошибками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Слэнг</a:t>
            </a:r>
            <a:r>
              <a:rPr lang="ru-RU" dirty="0" smtClean="0"/>
              <a:t> и фразы-клише:</a:t>
            </a:r>
            <a:r>
              <a:rPr lang="ru-RU" dirty="0"/>
              <a:t> </a:t>
            </a:r>
            <a:r>
              <a:rPr lang="ru-RU" dirty="0" smtClean="0"/>
              <a:t> «</a:t>
            </a:r>
            <a:r>
              <a:rPr lang="ru-RU" dirty="0" err="1" smtClean="0"/>
              <a:t>лафтар</a:t>
            </a:r>
            <a:r>
              <a:rPr lang="ru-RU" dirty="0"/>
              <a:t>, </a:t>
            </a:r>
            <a:r>
              <a:rPr lang="ru-RU" dirty="0" smtClean="0"/>
              <a:t>выпей </a:t>
            </a:r>
            <a:r>
              <a:rPr lang="ru-RU" dirty="0" err="1" smtClean="0"/>
              <a:t>йаду</a:t>
            </a:r>
            <a:r>
              <a:rPr lang="ru-RU" dirty="0" smtClean="0"/>
              <a:t>», </a:t>
            </a:r>
            <a:r>
              <a:rPr lang="ru-RU" dirty="0"/>
              <a:t>  </a:t>
            </a:r>
            <a:r>
              <a:rPr lang="ru-RU" dirty="0" smtClean="0"/>
              <a:t>«</a:t>
            </a:r>
            <a:r>
              <a:rPr lang="ru-RU" dirty="0" err="1" smtClean="0"/>
              <a:t>лаффтар</a:t>
            </a:r>
            <a:r>
              <a:rPr lang="ru-RU" dirty="0"/>
              <a:t>, учи албанский</a:t>
            </a:r>
            <a:r>
              <a:rPr lang="ru-RU" dirty="0" smtClean="0"/>
              <a:t>!», «</a:t>
            </a:r>
            <a:r>
              <a:rPr lang="ru-RU" dirty="0" err="1" smtClean="0"/>
              <a:t>лалка</a:t>
            </a:r>
            <a:r>
              <a:rPr lang="ru-RU" dirty="0" smtClean="0"/>
              <a:t>», «</a:t>
            </a:r>
            <a:r>
              <a:rPr lang="ru-RU" dirty="0" err="1" smtClean="0"/>
              <a:t>няшка</a:t>
            </a:r>
            <a:r>
              <a:rPr lang="ru-RU" dirty="0" smtClean="0"/>
              <a:t>»,</a:t>
            </a:r>
            <a:r>
              <a:rPr lang="en-US" dirty="0" smtClean="0"/>
              <a:t> </a:t>
            </a:r>
            <a:r>
              <a:rPr lang="en-US" dirty="0" err="1" smtClean="0"/>
              <a:t>qq</a:t>
            </a:r>
            <a:r>
              <a:rPr lang="en-US" dirty="0" smtClean="0"/>
              <a:t>, bb.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3810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905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7333"/>
            <a:ext cx="8229600" cy="922114"/>
          </a:xfrm>
        </p:spPr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</a:rPr>
              <a:t>Социальные сети: в чем угроза ?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19872" y="1052736"/>
            <a:ext cx="500404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Личная информация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(домашний адрес, телефон, социальный статус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легко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может быть использована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злоумышленником.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Неизвестно, с кем общается ваш ребенок.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Формируется особый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тип коммуникации,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нарушается естественная потребность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общении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Подмена реального общения  с близкими, общением с большим количеством людей, иллюзия друзей и популярности.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Чрезмерное влияние на самооценку и социальный статус подростка.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Просто потеря времени.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 Результат  - отклонения психофизического и духовного развития ребенка.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08210" y="3573016"/>
            <a:ext cx="2595638" cy="295232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Блоггеры</a:t>
            </a: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ведут свой блог - личную страницу, где делятся интересными ссылками, фотографиями,  музыкой, видеороликами и другими вещами.</a:t>
            </a:r>
          </a:p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2497832" cy="2079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346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834</Words>
  <Application>Microsoft Office PowerPoint</Application>
  <PresentationFormat>Экран (4:3)</PresentationFormat>
  <Paragraphs>96</Paragraphs>
  <Slides>13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Что защитит ребенка от опасностей? </vt:lpstr>
      <vt:lpstr>Научите ребёнка  быть осторожным</vt:lpstr>
      <vt:lpstr>Почему и куда пропал ребенок?</vt:lpstr>
      <vt:lpstr>Почему вы не говорите с ребенком о сексуальном насилии?</vt:lpstr>
      <vt:lpstr>Неформалы: Эмо-киды,  Готы,  Скинхеды Толкиенисты, Гламур, Гопники, Анимешники Растаманы, Рэперы, Панки, Футбольные фанаты… </vt:lpstr>
      <vt:lpstr>Что делать, если над ребенком издеваются в школе?</vt:lpstr>
      <vt:lpstr>Ох уж этот Интернет!...</vt:lpstr>
      <vt:lpstr>Интернет-субкультуры без культуры</vt:lpstr>
      <vt:lpstr>Социальные сети: в чем угроза ?</vt:lpstr>
      <vt:lpstr>Сетевые геймеры</vt:lpstr>
      <vt:lpstr>Интернет-зависимость</vt:lpstr>
      <vt:lpstr>Презентация PowerPoint</vt:lpstr>
      <vt:lpstr>    Открывайте каждый день ребенку  свою любовь словом, взглядом, прикосновением.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1</cp:lastModifiedBy>
  <cp:revision>76</cp:revision>
  <dcterms:modified xsi:type="dcterms:W3CDTF">2014-03-03T05:56:00Z</dcterms:modified>
</cp:coreProperties>
</file>